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Montserrat"/>
      <p:regular r:id="rId41"/>
      <p:bold r:id="rId42"/>
      <p:italic r:id="rId43"/>
      <p:boldItalic r:id="rId44"/>
    </p:embeddedFont>
    <p:embeddedFont>
      <p:font typeface="Lat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Montserrat-bold.fntdata"/><Relationship Id="rId41" Type="http://schemas.openxmlformats.org/officeDocument/2006/relationships/font" Target="fonts/Montserrat-regular.fntdata"/><Relationship Id="rId22" Type="http://schemas.openxmlformats.org/officeDocument/2006/relationships/slide" Target="slides/slide17.xml"/><Relationship Id="rId44" Type="http://schemas.openxmlformats.org/officeDocument/2006/relationships/font" Target="fonts/Montserrat-boldItalic.fntdata"/><Relationship Id="rId21" Type="http://schemas.openxmlformats.org/officeDocument/2006/relationships/slide" Target="slides/slide16.xml"/><Relationship Id="rId43" Type="http://schemas.openxmlformats.org/officeDocument/2006/relationships/font" Target="fonts/Montserrat-italic.fntdata"/><Relationship Id="rId24" Type="http://schemas.openxmlformats.org/officeDocument/2006/relationships/slide" Target="slides/slide19.xml"/><Relationship Id="rId46" Type="http://schemas.openxmlformats.org/officeDocument/2006/relationships/font" Target="fonts/Lato-bold.fntdata"/><Relationship Id="rId23" Type="http://schemas.openxmlformats.org/officeDocument/2006/relationships/slide" Target="slides/slide18.xml"/><Relationship Id="rId45"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Lato-boldItalic.fntdata"/><Relationship Id="rId25" Type="http://schemas.openxmlformats.org/officeDocument/2006/relationships/slide" Target="slides/slide20.xml"/><Relationship Id="rId47" Type="http://schemas.openxmlformats.org/officeDocument/2006/relationships/font" Target="fonts/Lato-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gif>
</file>

<file path=ppt/media/image2.png>
</file>

<file path=ppt/media/image20.png>
</file>

<file path=ppt/media/image21.png>
</file>

<file path=ppt/media/image22.png>
</file>

<file path=ppt/media/image23.png>
</file>

<file path=ppt/media/image24.gif>
</file>

<file path=ppt/media/image25.gif>
</file>

<file path=ppt/media/image26.gif>
</file>

<file path=ppt/media/image27.png>
</file>

<file path=ppt/media/image28.png>
</file>

<file path=ppt/media/image29.png>
</file>

<file path=ppt/media/image3.png>
</file>

<file path=ppt/media/image30.gif>
</file>

<file path=ppt/media/image31.png>
</file>

<file path=ppt/media/image32.gif>
</file>

<file path=ppt/media/image33.gif>
</file>

<file path=ppt/media/image34.png>
</file>

<file path=ppt/media/image35.png>
</file>

<file path=ppt/media/image36.png>
</file>

<file path=ppt/media/image37.png>
</file>

<file path=ppt/media/image4.png>
</file>

<file path=ppt/media/image5.png>
</file>

<file path=ppt/media/image6.png>
</file>

<file path=ppt/media/image7.jp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guys my name is Tarun Kataria. I will present </a:t>
            </a:r>
            <a:r>
              <a:rPr lang="en"/>
              <a:t>our</a:t>
            </a:r>
            <a:r>
              <a:rPr lang="en"/>
              <a:t> analysis of the Kaggle competition Home credit default risk. So </a:t>
            </a:r>
            <a:r>
              <a:rPr lang="en"/>
              <a:t>its</a:t>
            </a:r>
            <a:r>
              <a:rPr lang="en"/>
              <a:t> the analysis of credit loan applications </a:t>
            </a:r>
            <a:r>
              <a:rPr lang="en"/>
              <a:t>provided</a:t>
            </a:r>
            <a:r>
              <a:rPr lang="en"/>
              <a:t> by Home credit.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55677da87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55677da87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show the data from external and internal table we selected all from external and internal table and in the slide you can see the data have been pulled out and shown as results.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Here is the select statement for p_application for the previous loan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e55eac8bc7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e55eac8bc7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Here is the select statement for current loan application Application_external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e55eac8bc7_4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e55eac8bc7_4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Here is the select statement for the current application for the current loan  Application_ORC</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e7189951e7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e7189951e7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e7189951e7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e7189951e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e55677da87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e55677da87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we create the external table so we link this data from hive to hbase.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e7189951e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e7189951e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e55eac8bc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e55eac8bc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e55eac8bc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e55eac8bc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e6732dbc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e6732dbc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have loaded the data frame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e55677da87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e55677da87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Agenda for today presenting our business case, going through the Hadoop stack so HDFS, HIVE, Hbase then our Zeppelin queries with our analysis. Then our conclusion to our analysis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e7189951e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e7189951e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e683b1443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e683b1443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Spark, we can show the counting of income_type. We did that using group by income type and we put the value in results.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e683b1443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e683b1443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created Recordsview and Incometypeview to be able to run SQL on the two temporary tables and visualized necessary figures. </a:t>
            </a:r>
            <a:r>
              <a:rPr lang="en">
                <a:solidFill>
                  <a:schemeClr val="dk1"/>
                </a:solidFill>
              </a:rPr>
              <a:t>Now let’s do it in more details with SQL.</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e6877d08e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e6877d08e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Now let’s do it in more details with SQL.</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e683b14433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e683b14433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income type of applicants who got approval for a loan?</a:t>
            </a:r>
            <a:endParaRPr/>
          </a:p>
          <a:p>
            <a:pPr indent="0" lvl="0" marL="0" rtl="0" algn="l">
              <a:spcBef>
                <a:spcPts val="0"/>
              </a:spcBef>
              <a:spcAft>
                <a:spcPts val="0"/>
              </a:spcAft>
              <a:buNone/>
            </a:pPr>
            <a:r>
              <a:rPr lang="en"/>
              <a:t>Our table illustrates that Working people received the most loan approval by 1341 ( 50.8 % of income type) while their average income ranked 3rd by near 165 thousand (24.2%). Meanwhile, Commercial associate obtained the 2nd highest approvals for loan while their average income placed the highest by more than 195 thousand. Pensioner and State servant were among the lowest cases of approved applicants.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e55eac8bc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e55eac8bc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e683b14433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e683b14433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cases of Approved , Working income_type dominated the largest portion with 1341 cases while </a:t>
            </a:r>
            <a:r>
              <a:rPr lang="en"/>
              <a:t>commercial</a:t>
            </a:r>
            <a:r>
              <a:rPr lang="en"/>
              <a:t> associate kept their position at the 2nd rank, pensioner and state servant still placed the 3rd and 4th.</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e683b14433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e683b1443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Which income type of applicants who got rejected for a loan?</a:t>
            </a:r>
            <a:endParaRPr>
              <a:solidFill>
                <a:schemeClr val="dk1"/>
              </a:solidFill>
            </a:endParaRPr>
          </a:p>
          <a:p>
            <a:pPr indent="0" lvl="0" marL="0" rtl="0" algn="l">
              <a:spcBef>
                <a:spcPts val="0"/>
              </a:spcBef>
              <a:spcAft>
                <a:spcPts val="0"/>
              </a:spcAft>
              <a:buNone/>
            </a:pPr>
            <a:r>
              <a:rPr lang="en">
                <a:solidFill>
                  <a:schemeClr val="dk1"/>
                </a:solidFill>
              </a:rPr>
              <a:t>Working dominated this field with the highest case of rejected applicant for a loan (748) although their average income ranked 3rd by slightly more than 172 thousand of application who got rejected.</a:t>
            </a:r>
            <a:endParaRPr>
              <a:solidFill>
                <a:schemeClr val="dk1"/>
              </a:solidFill>
            </a:endParaRPr>
          </a:p>
          <a:p>
            <a:pPr indent="0" lvl="0" marL="0" rtl="0" algn="l">
              <a:spcBef>
                <a:spcPts val="0"/>
              </a:spcBef>
              <a:spcAft>
                <a:spcPts val="0"/>
              </a:spcAft>
              <a:buNone/>
            </a:pPr>
            <a:r>
              <a:rPr lang="en">
                <a:solidFill>
                  <a:schemeClr val="dk1"/>
                </a:solidFill>
              </a:rPr>
              <a:t>Commercial got the second highest case by 411 while taking the 1st place of average income by more than 206 thousand.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Pensioner and State servant were among the lowest cases of rejected applicants but State Servant (ranked last) obtained the 2nd highest average income by more than 196 thousand.</a:t>
            </a:r>
            <a:endParaRPr>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e683b14433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e683b14433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pie chart we had visualized so you can see the working type dominates roughly half of the applicant with </a:t>
            </a:r>
            <a:r>
              <a:rPr lang="en"/>
              <a:t>income</a:t>
            </a:r>
            <a:r>
              <a:rPr lang="en"/>
              <a:t> type rejected for a loan.</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e683b14433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e683b14433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Married couples took the majority of family status to be approved for a loan with 1733 cases. We had visualized this on a pie chart below.</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e7189951e7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e7189951e7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 brief background of the business we have chosen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e683b14433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e683b14433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Married customers played the most crucial in cases of application getting approval for loan by ⅔ of cases (1733 cases).</a:t>
            </a:r>
            <a:endParaRPr/>
          </a:p>
          <a:p>
            <a:pPr indent="0" lvl="0" marL="0" rtl="0" algn="l">
              <a:spcBef>
                <a:spcPts val="0"/>
              </a:spcBef>
              <a:spcAft>
                <a:spcPts val="0"/>
              </a:spcAft>
              <a:buNone/>
            </a:pPr>
            <a:r>
              <a:rPr lang="en"/>
              <a:t>The second highest family status was single/not married but consisted of only 311 cases.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e683b14433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e683b14433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Married people applied more loans than </a:t>
            </a:r>
            <a:r>
              <a:rPr lang="en"/>
              <a:t>group of family status.</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e55eac8bc7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e55eac8bc7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Looking at the education background of applicant group getting the most loan approvals, secondary/secondary special played the most significant role in this field with the highest count by 1917 (73 %). Meanwhile, higher education came at the 2nd place with 610 cases (23%). Incomplete higher and Lower Secondary contributed minor figures of 3% and 1%, respectively.</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e7189951e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e7189951e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Secondary/Secondary </a:t>
            </a:r>
            <a:r>
              <a:rPr lang="en"/>
              <a:t>special</a:t>
            </a:r>
            <a:r>
              <a:rPr lang="en"/>
              <a:t> took approximately ¾ of the pie chart. Educated applicants tends to get more loan </a:t>
            </a:r>
            <a:r>
              <a:rPr lang="en"/>
              <a:t>approvals</a:t>
            </a:r>
            <a:r>
              <a:rPr lang="en"/>
              <a:t>.</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683b14433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683b14433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Retired people have applied for loans though they own houses and have a </a:t>
            </a:r>
            <a:r>
              <a:rPr lang="en"/>
              <a:t>sufficient income.</a:t>
            </a:r>
            <a:r>
              <a:rPr lang="en"/>
              <a:t> </a:t>
            </a:r>
            <a:endParaRPr/>
          </a:p>
          <a:p>
            <a:pPr indent="0" lvl="0" marL="0" rtl="0" algn="l">
              <a:spcBef>
                <a:spcPts val="0"/>
              </a:spcBef>
              <a:spcAft>
                <a:spcPts val="0"/>
              </a:spcAft>
              <a:buClr>
                <a:schemeClr val="dk1"/>
              </a:buClr>
              <a:buSzPts val="1100"/>
              <a:buFont typeface="Arial"/>
              <a:buNone/>
            </a:pPr>
            <a:r>
              <a:rPr lang="en"/>
              <a:t>Working is the most significant income type of applicants who got approval for loan</a:t>
            </a:r>
            <a:endParaRPr/>
          </a:p>
          <a:p>
            <a:pPr indent="0" lvl="0" marL="0" rtl="0" algn="l">
              <a:spcBef>
                <a:spcPts val="0"/>
              </a:spcBef>
              <a:spcAft>
                <a:spcPts val="0"/>
              </a:spcAft>
              <a:buClr>
                <a:schemeClr val="dk1"/>
              </a:buClr>
              <a:buSzPts val="1100"/>
              <a:buFont typeface="Arial"/>
              <a:buNone/>
            </a:pPr>
            <a:r>
              <a:rPr lang="en"/>
              <a:t>Married couples is the majority of successful loan applicants</a:t>
            </a:r>
            <a:endParaRPr/>
          </a:p>
          <a:p>
            <a:pPr indent="0" lvl="0" marL="0" rtl="0" algn="l">
              <a:spcBef>
                <a:spcPts val="0"/>
              </a:spcBef>
              <a:spcAft>
                <a:spcPts val="0"/>
              </a:spcAft>
              <a:buClr>
                <a:schemeClr val="dk1"/>
              </a:buClr>
              <a:buSzPts val="1100"/>
              <a:buFont typeface="Arial"/>
              <a:buNone/>
            </a:pPr>
            <a:r>
              <a:rPr lang="en"/>
              <a:t>Secondary, high school is the major group of applicant receiving loan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Home Credit should:</a:t>
            </a:r>
            <a:endParaRPr/>
          </a:p>
          <a:p>
            <a:pPr indent="0" lvl="0" marL="0" rtl="0" algn="l">
              <a:spcBef>
                <a:spcPts val="0"/>
              </a:spcBef>
              <a:spcAft>
                <a:spcPts val="0"/>
              </a:spcAft>
              <a:buClr>
                <a:schemeClr val="dk1"/>
              </a:buClr>
              <a:buSzPts val="1100"/>
              <a:buFont typeface="Arial"/>
              <a:buNone/>
            </a:pPr>
            <a:r>
              <a:rPr lang="en"/>
              <a:t>Focus on Working income type, Married couples, Secondary/High school education background of applicants as the first priority and the main customer target.</a:t>
            </a:r>
            <a:endParaRPr/>
          </a:p>
          <a:p>
            <a:pPr indent="0" lvl="0" marL="0" rtl="0" algn="l">
              <a:spcBef>
                <a:spcPts val="0"/>
              </a:spcBef>
              <a:spcAft>
                <a:spcPts val="0"/>
              </a:spcAft>
              <a:buClr>
                <a:schemeClr val="dk1"/>
              </a:buClr>
              <a:buSzPts val="1100"/>
              <a:buFont typeface="Arial"/>
              <a:buNone/>
            </a:pPr>
            <a:r>
              <a:rPr lang="en"/>
              <a:t>Secondary customer target should be Commercial Associates, Single/Not Married customers, High School</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b84586aad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b84586aad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55677da87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55677da87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7916"/>
              </a:lnSpc>
              <a:spcBef>
                <a:spcPts val="0"/>
              </a:spcBef>
              <a:spcAft>
                <a:spcPts val="0"/>
              </a:spcAft>
              <a:buNone/>
            </a:pPr>
            <a:r>
              <a:rPr lang="en" sz="1050">
                <a:solidFill>
                  <a:schemeClr val="dk1"/>
                </a:solidFill>
                <a:highlight>
                  <a:srgbClr val="FFFFFF"/>
                </a:highlight>
              </a:rPr>
              <a:t>Many citizens are denied credit loans due to bad or no credit history. These citizens unfortunately will look to unreliable lenders. Home credit group wants to change by expanding their financial </a:t>
            </a:r>
            <a:r>
              <a:rPr lang="en" sz="1050">
                <a:solidFill>
                  <a:schemeClr val="dk1"/>
                </a:solidFill>
                <a:highlight>
                  <a:srgbClr val="FFFFFF"/>
                </a:highlight>
              </a:rPr>
              <a:t>services</a:t>
            </a:r>
            <a:r>
              <a:rPr lang="en" sz="1050">
                <a:solidFill>
                  <a:schemeClr val="dk1"/>
                </a:solidFill>
                <a:highlight>
                  <a:srgbClr val="FFFFFF"/>
                </a:highlight>
              </a:rPr>
              <a:t> to those who are unable to access financial service. While Home credit is using Machine learning </a:t>
            </a:r>
            <a:r>
              <a:rPr lang="en" sz="1050">
                <a:solidFill>
                  <a:schemeClr val="dk1"/>
                </a:solidFill>
                <a:highlight>
                  <a:srgbClr val="FFFFFF"/>
                </a:highlight>
              </a:rPr>
              <a:t>algorithms</a:t>
            </a:r>
            <a:r>
              <a:rPr lang="en" sz="1050">
                <a:solidFill>
                  <a:schemeClr val="dk1"/>
                </a:solidFill>
                <a:highlight>
                  <a:srgbClr val="FFFFFF"/>
                </a:highlight>
              </a:rPr>
              <a:t> the company has challenged Kagglers to unlock their true potential. </a:t>
            </a:r>
            <a:endParaRPr sz="1050">
              <a:solidFill>
                <a:schemeClr val="dk1"/>
              </a:solidFill>
              <a:highlight>
                <a:srgbClr val="FFFFFF"/>
              </a:highlight>
            </a:endParaRPr>
          </a:p>
          <a:p>
            <a:pPr indent="0" lvl="0" marL="0" rtl="0" algn="l">
              <a:lnSpc>
                <a:spcPct val="107916"/>
              </a:lnSpc>
              <a:spcBef>
                <a:spcPts val="800"/>
              </a:spcBef>
              <a:spcAft>
                <a:spcPts val="0"/>
              </a:spcAft>
              <a:buNone/>
            </a:pPr>
            <a:r>
              <a:t/>
            </a:r>
            <a:endParaRPr sz="1050">
              <a:solidFill>
                <a:schemeClr val="dk1"/>
              </a:solidFill>
              <a:highlight>
                <a:srgbClr val="FFFFFF"/>
              </a:highlight>
            </a:endParaRPr>
          </a:p>
          <a:p>
            <a:pPr indent="0" lvl="0" marL="0" rtl="0" algn="l">
              <a:lnSpc>
                <a:spcPct val="107916"/>
              </a:lnSpc>
              <a:spcBef>
                <a:spcPts val="800"/>
              </a:spcBef>
              <a:spcAft>
                <a:spcPts val="800"/>
              </a:spcAft>
              <a:buClr>
                <a:schemeClr val="dk1"/>
              </a:buClr>
              <a:buSzPts val="1100"/>
              <a:buFont typeface="Arial"/>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b84586aad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b84586aad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HDFS, in the temp folder we made 2 folders as application and p_application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e7189951e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e7189951e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each csv is in their respective folder so application csv is in application folder and P_application csv in the P_application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e6591f96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e6591f96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datasets are sourced from Kaggle.com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Here are the 2 CSV files mentioned earlier Application and P_application. We will analyze why certain individuals are denied credit from there current or previous loan application. Also what type of people get accepted for their loan application regarding their income, education and type of work and more other variables to analyse with our project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e55677da87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e55677da87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created hive external and internal table for our application and previous application dataset. We named them as application_external &amp; application_orc and p_application_external and p_application_orc.</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e55677da87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e55677da87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Loading the data from external table to internal table for both application and p_application data sets.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5.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4.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0.g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1.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2.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3.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gif"/><Relationship Id="rId4" Type="http://schemas.openxmlformats.org/officeDocument/2006/relationships/image" Target="../media/image8.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9143875" y="2468375"/>
            <a:ext cx="50175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Home Credit Default Risk Analytics </a:t>
            </a:r>
            <a:endParaRPr/>
          </a:p>
        </p:txBody>
      </p:sp>
      <p:sp>
        <p:nvSpPr>
          <p:cNvPr id="135" name="Google Shape;135;p13"/>
          <p:cNvSpPr txBox="1"/>
          <p:nvPr>
            <p:ph idx="1" type="subTitle"/>
          </p:nvPr>
        </p:nvSpPr>
        <p:spPr>
          <a:xfrm>
            <a:off x="5326725" y="3036300"/>
            <a:ext cx="4196700" cy="210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u="sng"/>
              <a:t>Presented by:</a:t>
            </a:r>
            <a:endParaRPr sz="1900" u="sng"/>
          </a:p>
          <a:p>
            <a:pPr indent="-349250" lvl="0" marL="457200" rtl="0" algn="l">
              <a:spcBef>
                <a:spcPts val="0"/>
              </a:spcBef>
              <a:spcAft>
                <a:spcPts val="0"/>
              </a:spcAft>
              <a:buSzPts val="1900"/>
              <a:buChar char="-"/>
            </a:pPr>
            <a:r>
              <a:rPr lang="en" sz="1900"/>
              <a:t>Tarun Kataria</a:t>
            </a:r>
            <a:endParaRPr sz="1900"/>
          </a:p>
          <a:p>
            <a:pPr indent="0" lvl="0" marL="457200" rtl="0" algn="l">
              <a:spcBef>
                <a:spcPts val="0"/>
              </a:spcBef>
              <a:spcAft>
                <a:spcPts val="0"/>
              </a:spcAft>
              <a:buNone/>
            </a:pPr>
            <a:r>
              <a:t/>
            </a:r>
            <a:endParaRPr sz="1900"/>
          </a:p>
        </p:txBody>
      </p:sp>
      <p:pic>
        <p:nvPicPr>
          <p:cNvPr id="136" name="Google Shape;136;p13"/>
          <p:cNvPicPr preferRelativeResize="0"/>
          <p:nvPr/>
        </p:nvPicPr>
        <p:blipFill>
          <a:blip r:embed="rId3">
            <a:alphaModFix/>
          </a:blip>
          <a:stretch>
            <a:fillRect/>
          </a:stretch>
        </p:blipFill>
        <p:spPr>
          <a:xfrm>
            <a:off x="0" y="584897"/>
            <a:ext cx="9144003" cy="1986856"/>
          </a:xfrm>
          <a:prstGeom prst="rect">
            <a:avLst/>
          </a:prstGeom>
          <a:noFill/>
          <a:ln>
            <a:noFill/>
          </a:ln>
        </p:spPr>
      </p:pic>
      <p:sp>
        <p:nvSpPr>
          <p:cNvPr id="137" name="Google Shape;137;p13"/>
          <p:cNvSpPr txBox="1"/>
          <p:nvPr>
            <p:ph idx="1" type="subTitle"/>
          </p:nvPr>
        </p:nvSpPr>
        <p:spPr>
          <a:xfrm>
            <a:off x="545025" y="3036300"/>
            <a:ext cx="4196700" cy="210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u="sng"/>
              <a:t>Big Data Project:</a:t>
            </a:r>
            <a:endParaRPr sz="1900" u="sng"/>
          </a:p>
          <a:p>
            <a:pPr indent="-349250" lvl="0" marL="457200" rtl="0" algn="l">
              <a:spcBef>
                <a:spcPts val="0"/>
              </a:spcBef>
              <a:spcAft>
                <a:spcPts val="0"/>
              </a:spcAft>
              <a:buSzPts val="1900"/>
              <a:buChar char="-"/>
            </a:pPr>
            <a:r>
              <a:rPr lang="en" sz="1900" u="sng"/>
              <a:t>Hadoop</a:t>
            </a:r>
            <a:endParaRPr sz="1900" u="sng"/>
          </a:p>
          <a:p>
            <a:pPr indent="-349250" lvl="0" marL="457200" rtl="0" algn="l">
              <a:spcBef>
                <a:spcPts val="0"/>
              </a:spcBef>
              <a:spcAft>
                <a:spcPts val="0"/>
              </a:spcAft>
              <a:buSzPts val="1900"/>
              <a:buChar char="-"/>
            </a:pPr>
            <a:r>
              <a:rPr lang="en" sz="1900" u="sng"/>
              <a:t>Hive</a:t>
            </a:r>
            <a:endParaRPr sz="1900" u="sng"/>
          </a:p>
          <a:p>
            <a:pPr indent="-349250" lvl="0" marL="457200" rtl="0" algn="l">
              <a:spcBef>
                <a:spcPts val="0"/>
              </a:spcBef>
              <a:spcAft>
                <a:spcPts val="0"/>
              </a:spcAft>
              <a:buSzPts val="1900"/>
              <a:buChar char="-"/>
            </a:pPr>
            <a:r>
              <a:rPr lang="en" sz="1900" u="sng"/>
              <a:t>Zeppelin (Spark, SQL)</a:t>
            </a:r>
            <a:endParaRPr sz="1900" u="sng"/>
          </a:p>
          <a:p>
            <a:pPr indent="-349250" lvl="0" marL="457200" rtl="0" algn="l">
              <a:spcBef>
                <a:spcPts val="0"/>
              </a:spcBef>
              <a:spcAft>
                <a:spcPts val="0"/>
              </a:spcAft>
              <a:buSzPts val="1900"/>
              <a:buChar char="-"/>
            </a:pPr>
            <a:r>
              <a:rPr lang="en" sz="1900" u="sng"/>
              <a:t>HBase</a:t>
            </a:r>
            <a:endParaRPr sz="1900" u="sng"/>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Hive:</a:t>
            </a:r>
            <a:r>
              <a:rPr lang="en" sz="2700"/>
              <a:t> </a:t>
            </a:r>
            <a:r>
              <a:rPr lang="en" sz="2100">
                <a:latin typeface="Lato"/>
                <a:ea typeface="Lato"/>
                <a:cs typeface="Lato"/>
                <a:sym typeface="Lato"/>
              </a:rPr>
              <a:t>Select All statements </a:t>
            </a:r>
            <a:r>
              <a:rPr lang="en" sz="3200"/>
              <a:t> </a:t>
            </a:r>
            <a:endParaRPr sz="3200"/>
          </a:p>
        </p:txBody>
      </p:sp>
      <p:pic>
        <p:nvPicPr>
          <p:cNvPr id="203" name="Google Shape;203;p22"/>
          <p:cNvPicPr preferRelativeResize="0"/>
          <p:nvPr/>
        </p:nvPicPr>
        <p:blipFill>
          <a:blip r:embed="rId3">
            <a:alphaModFix/>
          </a:blip>
          <a:stretch>
            <a:fillRect/>
          </a:stretch>
        </p:blipFill>
        <p:spPr>
          <a:xfrm>
            <a:off x="1297500" y="996075"/>
            <a:ext cx="6099250" cy="3740400"/>
          </a:xfrm>
          <a:prstGeom prst="rect">
            <a:avLst/>
          </a:prstGeom>
          <a:noFill/>
          <a:ln>
            <a:noFill/>
          </a:ln>
        </p:spPr>
      </p:pic>
      <p:sp>
        <p:nvSpPr>
          <p:cNvPr id="204" name="Google Shape;204;p22"/>
          <p:cNvSpPr txBox="1"/>
          <p:nvPr/>
        </p:nvSpPr>
        <p:spPr>
          <a:xfrm>
            <a:off x="330225" y="3212175"/>
            <a:ext cx="152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Hive - Printing</a:t>
            </a:r>
            <a:endParaRPr/>
          </a:p>
        </p:txBody>
      </p:sp>
      <p:sp>
        <p:nvSpPr>
          <p:cNvPr id="210" name="Google Shape;210;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1" name="Google Shape;211;p23"/>
          <p:cNvPicPr preferRelativeResize="0"/>
          <p:nvPr/>
        </p:nvPicPr>
        <p:blipFill>
          <a:blip r:embed="rId3">
            <a:alphaModFix/>
          </a:blip>
          <a:stretch>
            <a:fillRect/>
          </a:stretch>
        </p:blipFill>
        <p:spPr>
          <a:xfrm>
            <a:off x="1338677" y="1248050"/>
            <a:ext cx="6466624" cy="3550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Hive - Printing</a:t>
            </a:r>
            <a:endParaRPr/>
          </a:p>
        </p:txBody>
      </p:sp>
      <p:pic>
        <p:nvPicPr>
          <p:cNvPr id="217" name="Google Shape;217;p24"/>
          <p:cNvPicPr preferRelativeResize="0"/>
          <p:nvPr/>
        </p:nvPicPr>
        <p:blipFill>
          <a:blip r:embed="rId3">
            <a:alphaModFix/>
          </a:blip>
          <a:stretch>
            <a:fillRect/>
          </a:stretch>
        </p:blipFill>
        <p:spPr>
          <a:xfrm>
            <a:off x="1414875" y="1395575"/>
            <a:ext cx="5638701" cy="35450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Hbase</a:t>
            </a:r>
            <a:endParaRPr/>
          </a:p>
        </p:txBody>
      </p:sp>
      <p:pic>
        <p:nvPicPr>
          <p:cNvPr id="223" name="Google Shape;223;p25"/>
          <p:cNvPicPr preferRelativeResize="0"/>
          <p:nvPr/>
        </p:nvPicPr>
        <p:blipFill>
          <a:blip r:embed="rId3">
            <a:alphaModFix/>
          </a:blip>
          <a:stretch>
            <a:fillRect/>
          </a:stretch>
        </p:blipFill>
        <p:spPr>
          <a:xfrm>
            <a:off x="1611188" y="1567553"/>
            <a:ext cx="6411524" cy="3238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Uploading the data to Hbase </a:t>
            </a:r>
            <a:endParaRPr/>
          </a:p>
        </p:txBody>
      </p:sp>
      <p:pic>
        <p:nvPicPr>
          <p:cNvPr id="229" name="Google Shape;229;p26"/>
          <p:cNvPicPr preferRelativeResize="0"/>
          <p:nvPr/>
        </p:nvPicPr>
        <p:blipFill>
          <a:blip r:embed="rId3">
            <a:alphaModFix/>
          </a:blip>
          <a:stretch>
            <a:fillRect/>
          </a:stretch>
        </p:blipFill>
        <p:spPr>
          <a:xfrm>
            <a:off x="1574086" y="1486926"/>
            <a:ext cx="6083115" cy="2911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Hbase - Table creation </a:t>
            </a:r>
            <a:endParaRPr/>
          </a:p>
        </p:txBody>
      </p:sp>
      <p:pic>
        <p:nvPicPr>
          <p:cNvPr id="235" name="Google Shape;235;p27"/>
          <p:cNvPicPr preferRelativeResize="0"/>
          <p:nvPr/>
        </p:nvPicPr>
        <p:blipFill>
          <a:blip r:embed="rId3">
            <a:alphaModFix/>
          </a:blip>
          <a:stretch>
            <a:fillRect/>
          </a:stretch>
        </p:blipFill>
        <p:spPr>
          <a:xfrm>
            <a:off x="1767049" y="1567551"/>
            <a:ext cx="5365574" cy="27063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41" name="Google Shape;241;p2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2" name="Google Shape;242;p28"/>
          <p:cNvPicPr preferRelativeResize="0"/>
          <p:nvPr/>
        </p:nvPicPr>
        <p:blipFill>
          <a:blip r:embed="rId3">
            <a:alphaModFix/>
          </a:blip>
          <a:stretch>
            <a:fillRect/>
          </a:stretch>
        </p:blipFill>
        <p:spPr>
          <a:xfrm>
            <a:off x="1112100" y="569950"/>
            <a:ext cx="7784775" cy="4454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48" name="Google Shape;248;p2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9" name="Google Shape;249;p29"/>
          <p:cNvPicPr preferRelativeResize="0"/>
          <p:nvPr/>
        </p:nvPicPr>
        <p:blipFill>
          <a:blip r:embed="rId3">
            <a:alphaModFix/>
          </a:blip>
          <a:stretch>
            <a:fillRect/>
          </a:stretch>
        </p:blipFill>
        <p:spPr>
          <a:xfrm>
            <a:off x="1223325" y="370575"/>
            <a:ext cx="7743050" cy="4552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55" name="Google Shape;255;p3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6" name="Google Shape;256;p30"/>
          <p:cNvPicPr preferRelativeResize="0"/>
          <p:nvPr/>
        </p:nvPicPr>
        <p:blipFill>
          <a:blip r:embed="rId3">
            <a:alphaModFix/>
          </a:blip>
          <a:stretch>
            <a:fillRect/>
          </a:stretch>
        </p:blipFill>
        <p:spPr>
          <a:xfrm>
            <a:off x="1167725" y="528250"/>
            <a:ext cx="7729150" cy="4251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Zeppelin - Creating dataframes and loading the data</a:t>
            </a:r>
            <a:endParaRPr/>
          </a:p>
        </p:txBody>
      </p:sp>
      <p:sp>
        <p:nvSpPr>
          <p:cNvPr id="262" name="Google Shape;262;p3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3" name="Google Shape;263;p31"/>
          <p:cNvPicPr preferRelativeResize="0"/>
          <p:nvPr/>
        </p:nvPicPr>
        <p:blipFill>
          <a:blip r:embed="rId3">
            <a:alphaModFix/>
          </a:blip>
          <a:stretch>
            <a:fillRect/>
          </a:stretch>
        </p:blipFill>
        <p:spPr>
          <a:xfrm>
            <a:off x="1369065" y="1219474"/>
            <a:ext cx="6493908" cy="3393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Table of Contents </a:t>
            </a:r>
            <a:endParaRPr/>
          </a:p>
        </p:txBody>
      </p:sp>
      <p:sp>
        <p:nvSpPr>
          <p:cNvPr id="143" name="Google Shape;143;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AutoNum type="arabicPeriod"/>
            </a:pPr>
            <a:r>
              <a:rPr lang="en" sz="1600"/>
              <a:t>Our business Case</a:t>
            </a:r>
            <a:endParaRPr sz="1600"/>
          </a:p>
          <a:p>
            <a:pPr indent="-330200" lvl="0" marL="457200" rtl="0" algn="l">
              <a:spcBef>
                <a:spcPts val="0"/>
              </a:spcBef>
              <a:spcAft>
                <a:spcPts val="0"/>
              </a:spcAft>
              <a:buSzPts val="1600"/>
              <a:buAutoNum type="arabicPeriod"/>
            </a:pPr>
            <a:r>
              <a:rPr lang="en" sz="1600"/>
              <a:t>Data Sets</a:t>
            </a:r>
            <a:endParaRPr sz="1600"/>
          </a:p>
          <a:p>
            <a:pPr indent="-330200" lvl="0" marL="457200" rtl="0" algn="l">
              <a:spcBef>
                <a:spcPts val="0"/>
              </a:spcBef>
              <a:spcAft>
                <a:spcPts val="0"/>
              </a:spcAft>
              <a:buSzPts val="1600"/>
              <a:buAutoNum type="arabicPeriod"/>
            </a:pPr>
            <a:r>
              <a:rPr lang="en" sz="1600"/>
              <a:t>HDFS</a:t>
            </a:r>
            <a:endParaRPr sz="1600"/>
          </a:p>
          <a:p>
            <a:pPr indent="-330200" lvl="0" marL="457200" rtl="0" algn="l">
              <a:spcBef>
                <a:spcPts val="0"/>
              </a:spcBef>
              <a:spcAft>
                <a:spcPts val="0"/>
              </a:spcAft>
              <a:buSzPts val="1600"/>
              <a:buAutoNum type="arabicPeriod"/>
            </a:pPr>
            <a:r>
              <a:rPr lang="en" sz="1600"/>
              <a:t>HIVE</a:t>
            </a:r>
            <a:endParaRPr sz="1600"/>
          </a:p>
          <a:p>
            <a:pPr indent="-330200" lvl="0" marL="457200" rtl="0" algn="l">
              <a:spcBef>
                <a:spcPts val="0"/>
              </a:spcBef>
              <a:spcAft>
                <a:spcPts val="0"/>
              </a:spcAft>
              <a:buSzPts val="1600"/>
              <a:buAutoNum type="arabicPeriod"/>
            </a:pPr>
            <a:r>
              <a:rPr lang="en" sz="1600"/>
              <a:t>HBASE</a:t>
            </a:r>
            <a:endParaRPr sz="1600"/>
          </a:p>
          <a:p>
            <a:pPr indent="-330200" lvl="0" marL="457200" rtl="0" algn="l">
              <a:spcBef>
                <a:spcPts val="0"/>
              </a:spcBef>
              <a:spcAft>
                <a:spcPts val="0"/>
              </a:spcAft>
              <a:buSzPts val="1600"/>
              <a:buAutoNum type="arabicPeriod"/>
            </a:pPr>
            <a:r>
              <a:rPr lang="en" sz="1600"/>
              <a:t>ZEPPELIN</a:t>
            </a:r>
            <a:r>
              <a:rPr lang="en" sz="1600"/>
              <a:t> QUERIES</a:t>
            </a:r>
            <a:endParaRPr sz="1600"/>
          </a:p>
          <a:p>
            <a:pPr indent="-330200" lvl="0" marL="457200" rtl="0" algn="l">
              <a:spcBef>
                <a:spcPts val="0"/>
              </a:spcBef>
              <a:spcAft>
                <a:spcPts val="0"/>
              </a:spcAft>
              <a:buSzPts val="1600"/>
              <a:buAutoNum type="arabicPeriod"/>
            </a:pPr>
            <a:r>
              <a:rPr lang="en" sz="1600"/>
              <a:t>Analysis of Sample queries </a:t>
            </a:r>
            <a:endParaRPr sz="1600"/>
          </a:p>
          <a:p>
            <a:pPr indent="-330200" lvl="0" marL="457200" rtl="0" algn="l">
              <a:spcBef>
                <a:spcPts val="0"/>
              </a:spcBef>
              <a:spcAft>
                <a:spcPts val="0"/>
              </a:spcAft>
              <a:buSzPts val="1600"/>
              <a:buAutoNum type="arabicPeriod"/>
            </a:pPr>
            <a:r>
              <a:rPr lang="en" sz="1600"/>
              <a:t>conclusion</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Print Schema</a:t>
            </a:r>
            <a:endParaRPr/>
          </a:p>
        </p:txBody>
      </p:sp>
      <p:pic>
        <p:nvPicPr>
          <p:cNvPr id="269" name="Google Shape;269;p32"/>
          <p:cNvPicPr preferRelativeResize="0"/>
          <p:nvPr/>
        </p:nvPicPr>
        <p:blipFill>
          <a:blip r:embed="rId3">
            <a:alphaModFix/>
          </a:blip>
          <a:stretch>
            <a:fillRect/>
          </a:stretch>
        </p:blipFill>
        <p:spPr>
          <a:xfrm>
            <a:off x="1385725" y="905475"/>
            <a:ext cx="4780876" cy="41819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Zeppelin - Data grouped by income type </a:t>
            </a:r>
            <a:endParaRPr/>
          </a:p>
        </p:txBody>
      </p:sp>
      <p:pic>
        <p:nvPicPr>
          <p:cNvPr id="275" name="Google Shape;275;p33"/>
          <p:cNvPicPr preferRelativeResize="0"/>
          <p:nvPr/>
        </p:nvPicPr>
        <p:blipFill>
          <a:blip r:embed="rId3">
            <a:alphaModFix/>
          </a:blip>
          <a:stretch>
            <a:fillRect/>
          </a:stretch>
        </p:blipFill>
        <p:spPr>
          <a:xfrm>
            <a:off x="1879250" y="994825"/>
            <a:ext cx="5198326" cy="40498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Zeppelin</a:t>
            </a:r>
            <a:r>
              <a:rPr lang="en"/>
              <a:t> - Creating tempview tables </a:t>
            </a:r>
            <a:endParaRPr/>
          </a:p>
        </p:txBody>
      </p:sp>
      <p:sp>
        <p:nvSpPr>
          <p:cNvPr id="281" name="Google Shape;281;p3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82" name="Google Shape;282;p34"/>
          <p:cNvPicPr preferRelativeResize="0"/>
          <p:nvPr/>
        </p:nvPicPr>
        <p:blipFill>
          <a:blip r:embed="rId3">
            <a:alphaModFix/>
          </a:blip>
          <a:stretch>
            <a:fillRect/>
          </a:stretch>
        </p:blipFill>
        <p:spPr>
          <a:xfrm>
            <a:off x="1297500" y="1449175"/>
            <a:ext cx="6410924" cy="31479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Income Type’s Line chart</a:t>
            </a:r>
            <a:endParaRPr/>
          </a:p>
        </p:txBody>
      </p:sp>
      <p:sp>
        <p:nvSpPr>
          <p:cNvPr id="288" name="Google Shape;288;p3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89" name="Google Shape;289;p35"/>
          <p:cNvPicPr preferRelativeResize="0"/>
          <p:nvPr/>
        </p:nvPicPr>
        <p:blipFill>
          <a:blip r:embed="rId3">
            <a:alphaModFix/>
          </a:blip>
          <a:stretch>
            <a:fillRect/>
          </a:stretch>
        </p:blipFill>
        <p:spPr>
          <a:xfrm>
            <a:off x="648750" y="1567549"/>
            <a:ext cx="7846499" cy="352523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6"/>
          <p:cNvSpPr txBox="1"/>
          <p:nvPr>
            <p:ph type="title"/>
          </p:nvPr>
        </p:nvSpPr>
        <p:spPr>
          <a:xfrm>
            <a:off x="410175" y="-67425"/>
            <a:ext cx="9144000" cy="9141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0"/>
              </a:spcAft>
              <a:buNone/>
            </a:pPr>
            <a:r>
              <a:rPr lang="en"/>
              <a:t>Which income type of applicants</a:t>
            </a:r>
            <a:r>
              <a:rPr lang="en"/>
              <a:t> got the most loan approvals?    What was their average income in approved case?</a:t>
            </a:r>
            <a:endParaRPr/>
          </a:p>
          <a:p>
            <a:pPr indent="0" lvl="0" marL="0" rtl="0" algn="l">
              <a:spcBef>
                <a:spcPts val="1200"/>
              </a:spcBef>
              <a:spcAft>
                <a:spcPts val="0"/>
              </a:spcAft>
              <a:buNone/>
            </a:pPr>
            <a:r>
              <a:t/>
            </a:r>
            <a:endParaRPr/>
          </a:p>
        </p:txBody>
      </p:sp>
      <p:pic>
        <p:nvPicPr>
          <p:cNvPr id="295" name="Google Shape;295;p36"/>
          <p:cNvPicPr preferRelativeResize="0"/>
          <p:nvPr/>
        </p:nvPicPr>
        <p:blipFill>
          <a:blip r:embed="rId3">
            <a:alphaModFix/>
          </a:blip>
          <a:stretch>
            <a:fillRect/>
          </a:stretch>
        </p:blipFill>
        <p:spPr>
          <a:xfrm>
            <a:off x="808300" y="846675"/>
            <a:ext cx="7650826" cy="420495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Loan Approvals: Average income for each income type  </a:t>
            </a:r>
            <a:endParaRPr/>
          </a:p>
        </p:txBody>
      </p:sp>
      <p:sp>
        <p:nvSpPr>
          <p:cNvPr id="301" name="Google Shape;301;p3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02" name="Google Shape;302;p37"/>
          <p:cNvPicPr preferRelativeResize="0"/>
          <p:nvPr/>
        </p:nvPicPr>
        <p:blipFill>
          <a:blip r:embed="rId3">
            <a:alphaModFix/>
          </a:blip>
          <a:stretch>
            <a:fillRect/>
          </a:stretch>
        </p:blipFill>
        <p:spPr>
          <a:xfrm>
            <a:off x="1083787" y="1390200"/>
            <a:ext cx="7466327" cy="30885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Loan Approval’s Bar chart by Income Type</a:t>
            </a:r>
            <a:endParaRPr/>
          </a:p>
        </p:txBody>
      </p:sp>
      <p:pic>
        <p:nvPicPr>
          <p:cNvPr id="308" name="Google Shape;308;p38"/>
          <p:cNvPicPr preferRelativeResize="0"/>
          <p:nvPr/>
        </p:nvPicPr>
        <p:blipFill>
          <a:blip r:embed="rId3">
            <a:alphaModFix/>
          </a:blip>
          <a:stretch>
            <a:fillRect/>
          </a:stretch>
        </p:blipFill>
        <p:spPr>
          <a:xfrm>
            <a:off x="1235650" y="1884603"/>
            <a:ext cx="6672698" cy="26931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9"/>
          <p:cNvSpPr txBox="1"/>
          <p:nvPr>
            <p:ph type="title"/>
          </p:nvPr>
        </p:nvSpPr>
        <p:spPr>
          <a:xfrm>
            <a:off x="1052550" y="0"/>
            <a:ext cx="7965000" cy="9141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0"/>
              </a:spcAft>
              <a:buNone/>
            </a:pPr>
            <a:r>
              <a:rPr lang="en"/>
              <a:t>Which income type</a:t>
            </a:r>
            <a:r>
              <a:rPr lang="en"/>
              <a:t> got the most loan rejection?      What was their average income in rejected case?</a:t>
            </a:r>
            <a:endParaRPr/>
          </a:p>
          <a:p>
            <a:pPr indent="0" lvl="0" marL="0" rtl="0" algn="l">
              <a:spcBef>
                <a:spcPts val="1200"/>
              </a:spcBef>
              <a:spcAft>
                <a:spcPts val="0"/>
              </a:spcAft>
              <a:buNone/>
            </a:pPr>
            <a:r>
              <a:t/>
            </a:r>
            <a:endParaRPr/>
          </a:p>
        </p:txBody>
      </p:sp>
      <p:sp>
        <p:nvSpPr>
          <p:cNvPr id="314" name="Google Shape;314;p39"/>
          <p:cNvSpPr txBox="1"/>
          <p:nvPr>
            <p:ph idx="1" type="body"/>
          </p:nvPr>
        </p:nvSpPr>
        <p:spPr>
          <a:xfrm>
            <a:off x="950425" y="1425650"/>
            <a:ext cx="7631400" cy="328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5" name="Google Shape;315;p39"/>
          <p:cNvPicPr preferRelativeResize="0"/>
          <p:nvPr/>
        </p:nvPicPr>
        <p:blipFill>
          <a:blip r:embed="rId3">
            <a:alphaModFix/>
          </a:blip>
          <a:stretch>
            <a:fillRect/>
          </a:stretch>
        </p:blipFill>
        <p:spPr>
          <a:xfrm>
            <a:off x="950425" y="830250"/>
            <a:ext cx="7771149" cy="42294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21" name="Google Shape;321;p4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22" name="Google Shape;322;p40"/>
          <p:cNvPicPr preferRelativeResize="0"/>
          <p:nvPr/>
        </p:nvPicPr>
        <p:blipFill>
          <a:blip r:embed="rId3">
            <a:alphaModFix/>
          </a:blip>
          <a:stretch>
            <a:fillRect/>
          </a:stretch>
        </p:blipFill>
        <p:spPr>
          <a:xfrm>
            <a:off x="0" y="347014"/>
            <a:ext cx="9144001" cy="444947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1"/>
          <p:cNvSpPr txBox="1"/>
          <p:nvPr>
            <p:ph type="title"/>
          </p:nvPr>
        </p:nvSpPr>
        <p:spPr>
          <a:xfrm>
            <a:off x="782275" y="0"/>
            <a:ext cx="76986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Which Family Status got the most loan approval?</a:t>
            </a:r>
            <a:endParaRPr/>
          </a:p>
        </p:txBody>
      </p:sp>
      <p:sp>
        <p:nvSpPr>
          <p:cNvPr id="328" name="Google Shape;328;p4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29" name="Google Shape;329;p41"/>
          <p:cNvPicPr preferRelativeResize="0"/>
          <p:nvPr/>
        </p:nvPicPr>
        <p:blipFill>
          <a:blip r:embed="rId3">
            <a:alphaModFix/>
          </a:blip>
          <a:stretch>
            <a:fillRect/>
          </a:stretch>
        </p:blipFill>
        <p:spPr>
          <a:xfrm>
            <a:off x="665125" y="548525"/>
            <a:ext cx="7815751" cy="45949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Business Case </a:t>
            </a:r>
            <a:endParaRPr/>
          </a:p>
        </p:txBody>
      </p:sp>
      <p:sp>
        <p:nvSpPr>
          <p:cNvPr id="149" name="Google Shape;149;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a:t>
            </a:r>
            <a:r>
              <a:rPr lang="en"/>
              <a:t>dataset</a:t>
            </a:r>
            <a:r>
              <a:rPr lang="en"/>
              <a:t> is from Home credit </a:t>
            </a:r>
            <a:endParaRPr/>
          </a:p>
          <a:p>
            <a:pPr indent="-311150" lvl="0" marL="457200" rtl="0" algn="l">
              <a:spcBef>
                <a:spcPts val="0"/>
              </a:spcBef>
              <a:spcAft>
                <a:spcPts val="0"/>
              </a:spcAft>
              <a:buSzPts val="1300"/>
              <a:buChar char="●"/>
            </a:pPr>
            <a:r>
              <a:rPr lang="en"/>
              <a:t>Non banking financial institution</a:t>
            </a:r>
            <a:endParaRPr/>
          </a:p>
          <a:p>
            <a:pPr indent="-311150" lvl="0" marL="457200" rtl="0" algn="l">
              <a:spcBef>
                <a:spcPts val="0"/>
              </a:spcBef>
              <a:spcAft>
                <a:spcPts val="0"/>
              </a:spcAft>
              <a:buSzPts val="1300"/>
              <a:buChar char="●"/>
            </a:pPr>
            <a:r>
              <a:rPr lang="en"/>
              <a:t>Based in  the Czech Republic </a:t>
            </a:r>
            <a:endParaRPr/>
          </a:p>
          <a:p>
            <a:pPr indent="-311150" lvl="0" marL="457200" rtl="0" algn="l">
              <a:spcBef>
                <a:spcPts val="0"/>
              </a:spcBef>
              <a:spcAft>
                <a:spcPts val="0"/>
              </a:spcAft>
              <a:buSzPts val="1300"/>
              <a:buChar char="●"/>
            </a:pPr>
            <a:r>
              <a:rPr lang="en"/>
              <a:t>Firm’s prime market </a:t>
            </a:r>
            <a:endParaRPr/>
          </a:p>
          <a:p>
            <a:pPr indent="-298450" lvl="1" marL="914400" rtl="0" algn="l">
              <a:spcBef>
                <a:spcPts val="0"/>
              </a:spcBef>
              <a:spcAft>
                <a:spcPts val="0"/>
              </a:spcAft>
              <a:buSzPts val="1100"/>
              <a:buChar char="○"/>
            </a:pPr>
            <a:r>
              <a:rPr lang="en"/>
              <a:t>Eastern Europe</a:t>
            </a:r>
            <a:endParaRPr/>
          </a:p>
          <a:p>
            <a:pPr indent="-298450" lvl="1" marL="914400" rtl="0" algn="l">
              <a:spcBef>
                <a:spcPts val="0"/>
              </a:spcBef>
              <a:spcAft>
                <a:spcPts val="0"/>
              </a:spcAft>
              <a:buSzPts val="1100"/>
              <a:buChar char="○"/>
            </a:pPr>
            <a:r>
              <a:rPr lang="en"/>
              <a:t>East &amp; south east Asia </a:t>
            </a:r>
            <a:endParaRPr/>
          </a:p>
          <a:p>
            <a:pPr indent="-311150" lvl="0" marL="457200" rtl="0" algn="l">
              <a:spcBef>
                <a:spcPts val="0"/>
              </a:spcBef>
              <a:spcAft>
                <a:spcPts val="0"/>
              </a:spcAft>
              <a:buSzPts val="1300"/>
              <a:buChar char="●"/>
            </a:pPr>
            <a:r>
              <a:rPr lang="en"/>
              <a:t>Dataset is from a Kaggle </a:t>
            </a:r>
            <a:r>
              <a:rPr lang="en"/>
              <a:t>Competition</a:t>
            </a:r>
            <a:r>
              <a:rPr lang="en"/>
              <a:t> </a:t>
            </a:r>
            <a:endParaRPr/>
          </a:p>
          <a:p>
            <a:pPr indent="-298450" lvl="1" marL="914400" rtl="0" algn="l">
              <a:spcBef>
                <a:spcPts val="0"/>
              </a:spcBef>
              <a:spcAft>
                <a:spcPts val="0"/>
              </a:spcAft>
              <a:buSzPts val="1100"/>
              <a:buChar char="○"/>
            </a:pPr>
            <a:r>
              <a:rPr lang="en"/>
              <a:t>Prize $70,000</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50" name="Google Shape;150;p15"/>
          <p:cNvPicPr preferRelativeResize="0"/>
          <p:nvPr/>
        </p:nvPicPr>
        <p:blipFill>
          <a:blip r:embed="rId3">
            <a:alphaModFix/>
          </a:blip>
          <a:stretch>
            <a:fillRect/>
          </a:stretch>
        </p:blipFill>
        <p:spPr>
          <a:xfrm>
            <a:off x="5823725" y="1148938"/>
            <a:ext cx="2590800" cy="1343025"/>
          </a:xfrm>
          <a:prstGeom prst="rect">
            <a:avLst/>
          </a:prstGeom>
          <a:noFill/>
          <a:ln>
            <a:noFill/>
          </a:ln>
        </p:spPr>
      </p:pic>
      <p:pic>
        <p:nvPicPr>
          <p:cNvPr id="151" name="Google Shape;151;p15"/>
          <p:cNvPicPr preferRelativeResize="0"/>
          <p:nvPr/>
        </p:nvPicPr>
        <p:blipFill>
          <a:blip r:embed="rId4">
            <a:alphaModFix/>
          </a:blip>
          <a:stretch>
            <a:fillRect/>
          </a:stretch>
        </p:blipFill>
        <p:spPr>
          <a:xfrm>
            <a:off x="5660632" y="3123095"/>
            <a:ext cx="2916975" cy="16982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Family Status’s Pie chart</a:t>
            </a:r>
            <a:endParaRPr/>
          </a:p>
        </p:txBody>
      </p:sp>
      <p:sp>
        <p:nvSpPr>
          <p:cNvPr id="335" name="Google Shape;335;p4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36" name="Google Shape;336;p42"/>
          <p:cNvPicPr preferRelativeResize="0"/>
          <p:nvPr/>
        </p:nvPicPr>
        <p:blipFill>
          <a:blip r:embed="rId3">
            <a:alphaModFix/>
          </a:blip>
          <a:stretch>
            <a:fillRect/>
          </a:stretch>
        </p:blipFill>
        <p:spPr>
          <a:xfrm>
            <a:off x="1106375" y="1143549"/>
            <a:ext cx="7107799" cy="36215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3"/>
          <p:cNvSpPr txBox="1"/>
          <p:nvPr>
            <p:ph type="title"/>
          </p:nvPr>
        </p:nvSpPr>
        <p:spPr>
          <a:xfrm>
            <a:off x="1583625" y="7532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Loan application by family status</a:t>
            </a:r>
            <a:endParaRPr/>
          </a:p>
        </p:txBody>
      </p:sp>
      <p:pic>
        <p:nvPicPr>
          <p:cNvPr id="342" name="Google Shape;342;p43"/>
          <p:cNvPicPr preferRelativeResize="0"/>
          <p:nvPr/>
        </p:nvPicPr>
        <p:blipFill>
          <a:blip r:embed="rId3">
            <a:alphaModFix/>
          </a:blip>
          <a:stretch>
            <a:fillRect/>
          </a:stretch>
        </p:blipFill>
        <p:spPr>
          <a:xfrm>
            <a:off x="1365138" y="693150"/>
            <a:ext cx="6413716" cy="44503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Which education type of applicants got the most loan approvals?</a:t>
            </a:r>
            <a:endParaRPr/>
          </a:p>
        </p:txBody>
      </p:sp>
      <p:pic>
        <p:nvPicPr>
          <p:cNvPr id="348" name="Google Shape;348;p44"/>
          <p:cNvPicPr preferRelativeResize="0"/>
          <p:nvPr/>
        </p:nvPicPr>
        <p:blipFill>
          <a:blip r:embed="rId3">
            <a:alphaModFix/>
          </a:blip>
          <a:stretch>
            <a:fillRect/>
          </a:stretch>
        </p:blipFill>
        <p:spPr>
          <a:xfrm>
            <a:off x="1354675" y="1223750"/>
            <a:ext cx="6434650" cy="377254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5"/>
          <p:cNvSpPr txBox="1"/>
          <p:nvPr>
            <p:ph type="title"/>
          </p:nvPr>
        </p:nvSpPr>
        <p:spPr>
          <a:xfrm>
            <a:off x="614150" y="762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Which education type of applicants got the most loan approvals?</a:t>
            </a:r>
            <a:endParaRPr/>
          </a:p>
          <a:p>
            <a:pPr indent="0" lvl="0" marL="0" rtl="0" algn="l">
              <a:spcBef>
                <a:spcPts val="0"/>
              </a:spcBef>
              <a:spcAft>
                <a:spcPts val="0"/>
              </a:spcAft>
              <a:buNone/>
            </a:pPr>
            <a:r>
              <a:t/>
            </a:r>
            <a:endParaRPr/>
          </a:p>
        </p:txBody>
      </p:sp>
      <p:sp>
        <p:nvSpPr>
          <p:cNvPr id="354" name="Google Shape;354;p4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55" name="Google Shape;355;p45"/>
          <p:cNvPicPr preferRelativeResize="0"/>
          <p:nvPr/>
        </p:nvPicPr>
        <p:blipFill>
          <a:blip r:embed="rId3">
            <a:alphaModFix/>
          </a:blip>
          <a:stretch>
            <a:fillRect/>
          </a:stretch>
        </p:blipFill>
        <p:spPr>
          <a:xfrm>
            <a:off x="614150" y="886677"/>
            <a:ext cx="7722252" cy="40619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 Conclusion</a:t>
            </a:r>
            <a:endParaRPr/>
          </a:p>
        </p:txBody>
      </p:sp>
      <p:sp>
        <p:nvSpPr>
          <p:cNvPr id="361" name="Google Shape;361;p4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Most significant background check of applicants who got the most loan approvals:</a:t>
            </a:r>
            <a:endParaRPr/>
          </a:p>
          <a:p>
            <a:pPr indent="-311150" lvl="0" marL="457200" rtl="0" algn="l">
              <a:spcBef>
                <a:spcPts val="1200"/>
              </a:spcBef>
              <a:spcAft>
                <a:spcPts val="0"/>
              </a:spcAft>
              <a:buSzPts val="1300"/>
              <a:buChar char="-"/>
            </a:pPr>
            <a:r>
              <a:rPr lang="en"/>
              <a:t>Working Income Type</a:t>
            </a:r>
            <a:endParaRPr/>
          </a:p>
          <a:p>
            <a:pPr indent="-311150" lvl="0" marL="457200" rtl="0" algn="l">
              <a:spcBef>
                <a:spcPts val="0"/>
              </a:spcBef>
              <a:spcAft>
                <a:spcPts val="0"/>
              </a:spcAft>
              <a:buSzPts val="1300"/>
              <a:buChar char="-"/>
            </a:pPr>
            <a:r>
              <a:rPr lang="en"/>
              <a:t>Married Family Status</a:t>
            </a:r>
            <a:endParaRPr/>
          </a:p>
          <a:p>
            <a:pPr indent="-311150" lvl="0" marL="457200" rtl="0" algn="l">
              <a:spcBef>
                <a:spcPts val="0"/>
              </a:spcBef>
              <a:spcAft>
                <a:spcPts val="0"/>
              </a:spcAft>
              <a:buSzPts val="1300"/>
              <a:buChar char="-"/>
            </a:pPr>
            <a:r>
              <a:rPr lang="en"/>
              <a:t>Secondary/Special Secondary Education Type</a:t>
            </a:r>
            <a:endParaRPr/>
          </a:p>
          <a:p>
            <a:pPr indent="0" lvl="0" marL="0" rtl="0" algn="l">
              <a:spcBef>
                <a:spcPts val="1200"/>
              </a:spcBef>
              <a:spcAft>
                <a:spcPts val="0"/>
              </a:spcAft>
              <a:buNone/>
            </a:pPr>
            <a:r>
              <a:rPr lang="en"/>
              <a:t>Home Credit should:</a:t>
            </a:r>
            <a:endParaRPr/>
          </a:p>
          <a:p>
            <a:pPr indent="-311150" lvl="0" marL="457200" rtl="0" algn="l">
              <a:spcBef>
                <a:spcPts val="1200"/>
              </a:spcBef>
              <a:spcAft>
                <a:spcPts val="0"/>
              </a:spcAft>
              <a:buSzPts val="1300"/>
              <a:buChar char="-"/>
            </a:pPr>
            <a:r>
              <a:rPr lang="en"/>
              <a:t>Focus on Working income type, Married couples, Secondary/High school education background of applicants as the first priority and the main customer target</a:t>
            </a:r>
            <a:endParaRPr/>
          </a:p>
          <a:p>
            <a:pPr indent="-311150" lvl="0" marL="457200" rtl="0" algn="l">
              <a:spcBef>
                <a:spcPts val="0"/>
              </a:spcBef>
              <a:spcAft>
                <a:spcPts val="0"/>
              </a:spcAft>
              <a:buSzPts val="1300"/>
              <a:buChar char="-"/>
            </a:pPr>
            <a:r>
              <a:rPr lang="en"/>
              <a:t>Secondary customer target should be Commercial Associates, Single/Not Married customers, High School</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47"/>
          <p:cNvSpPr txBox="1"/>
          <p:nvPr>
            <p:ph type="title"/>
          </p:nvPr>
        </p:nvSpPr>
        <p:spPr>
          <a:xfrm>
            <a:off x="1215125" y="211470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900"/>
              <a:t>Thank you for listening!</a:t>
            </a:r>
            <a:endParaRPr sz="2900"/>
          </a:p>
        </p:txBody>
      </p:sp>
      <p:sp>
        <p:nvSpPr>
          <p:cNvPr id="367" name="Google Shape;367;p47"/>
          <p:cNvSpPr txBox="1"/>
          <p:nvPr>
            <p:ph idx="4294967295" type="subTitle"/>
          </p:nvPr>
        </p:nvSpPr>
        <p:spPr>
          <a:xfrm>
            <a:off x="2636225" y="3028800"/>
            <a:ext cx="4196700" cy="2107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900" u="sng"/>
              <a:t>Presented by:</a:t>
            </a:r>
            <a:endParaRPr sz="1900" u="sng"/>
          </a:p>
          <a:p>
            <a:pPr indent="0" lvl="0" marL="0" rtl="0" algn="ctr">
              <a:spcBef>
                <a:spcPts val="1200"/>
              </a:spcBef>
              <a:spcAft>
                <a:spcPts val="0"/>
              </a:spcAft>
              <a:buNone/>
            </a:pPr>
            <a:r>
              <a:rPr lang="en" sz="1900"/>
              <a:t>Tarun Kataria</a:t>
            </a:r>
            <a:endParaRPr sz="1900"/>
          </a:p>
          <a:p>
            <a:pPr indent="0" lvl="0" marL="0" rtl="0" algn="ctr">
              <a:spcBef>
                <a:spcPts val="1200"/>
              </a:spcBef>
              <a:spcAft>
                <a:spcPts val="1200"/>
              </a:spcAft>
              <a:buNone/>
            </a:pPr>
            <a:r>
              <a:t/>
            </a: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Business Case </a:t>
            </a:r>
            <a:endParaRPr/>
          </a:p>
        </p:txBody>
      </p:sp>
      <p:sp>
        <p:nvSpPr>
          <p:cNvPr id="157" name="Google Shape;157;p16"/>
          <p:cNvSpPr txBox="1"/>
          <p:nvPr>
            <p:ph idx="1" type="body"/>
          </p:nvPr>
        </p:nvSpPr>
        <p:spPr>
          <a:xfrm>
            <a:off x="1125850" y="13078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Business Questions</a:t>
            </a:r>
            <a:endParaRPr/>
          </a:p>
          <a:p>
            <a:pPr indent="-311150" lvl="0" marL="457200" rtl="0" algn="l">
              <a:spcBef>
                <a:spcPts val="1200"/>
              </a:spcBef>
              <a:spcAft>
                <a:spcPts val="0"/>
              </a:spcAft>
              <a:buSzPts val="1300"/>
              <a:buChar char="●"/>
            </a:pPr>
            <a:r>
              <a:rPr lang="en"/>
              <a:t>Family status of the loan applicants?</a:t>
            </a:r>
            <a:endParaRPr/>
          </a:p>
          <a:p>
            <a:pPr indent="-311150" lvl="0" marL="457200" rtl="0" algn="l">
              <a:spcBef>
                <a:spcPts val="0"/>
              </a:spcBef>
              <a:spcAft>
                <a:spcPts val="0"/>
              </a:spcAft>
              <a:buSzPts val="1300"/>
              <a:buChar char="●"/>
            </a:pPr>
            <a:r>
              <a:rPr lang="en"/>
              <a:t>Occupation of the loan applicant ?</a:t>
            </a:r>
            <a:endParaRPr/>
          </a:p>
          <a:p>
            <a:pPr indent="-311150" lvl="0" marL="457200" rtl="0" algn="l">
              <a:spcBef>
                <a:spcPts val="0"/>
              </a:spcBef>
              <a:spcAft>
                <a:spcPts val="0"/>
              </a:spcAft>
              <a:buSzPts val="1300"/>
              <a:buChar char="●"/>
            </a:pPr>
            <a:r>
              <a:rPr lang="en"/>
              <a:t>Education of the loan applicant?</a:t>
            </a:r>
            <a:endParaRPr/>
          </a:p>
          <a:p>
            <a:pPr indent="-311150" lvl="0" marL="457200" rtl="0" algn="l">
              <a:spcBef>
                <a:spcPts val="0"/>
              </a:spcBef>
              <a:spcAft>
                <a:spcPts val="0"/>
              </a:spcAft>
              <a:buSzPts val="1300"/>
              <a:buChar char="●"/>
            </a:pPr>
            <a:r>
              <a:rPr lang="en"/>
              <a:t>Is it possible to predict </a:t>
            </a:r>
            <a:r>
              <a:rPr lang="en">
                <a:latin typeface="Calibri"/>
                <a:ea typeface="Calibri"/>
                <a:cs typeface="Calibri"/>
                <a:sym typeface="Calibri"/>
              </a:rPr>
              <a:t>how capable each applicant is with repaying a loan?</a:t>
            </a:r>
            <a:r>
              <a:rPr lang="en"/>
              <a:t> </a:t>
            </a:r>
            <a:endParaRPr/>
          </a:p>
        </p:txBody>
      </p:sp>
      <p:pic>
        <p:nvPicPr>
          <p:cNvPr id="158" name="Google Shape;158;p16"/>
          <p:cNvPicPr preferRelativeResize="0"/>
          <p:nvPr/>
        </p:nvPicPr>
        <p:blipFill>
          <a:blip r:embed="rId3">
            <a:alphaModFix/>
          </a:blip>
          <a:stretch>
            <a:fillRect/>
          </a:stretch>
        </p:blipFill>
        <p:spPr>
          <a:xfrm>
            <a:off x="5009350" y="3143822"/>
            <a:ext cx="3327050" cy="1663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HDFS</a:t>
            </a:r>
            <a:endParaRPr/>
          </a:p>
        </p:txBody>
      </p:sp>
      <p:pic>
        <p:nvPicPr>
          <p:cNvPr id="164" name="Google Shape;164;p17"/>
          <p:cNvPicPr preferRelativeResize="0"/>
          <p:nvPr/>
        </p:nvPicPr>
        <p:blipFill>
          <a:blip r:embed="rId3">
            <a:alphaModFix/>
          </a:blip>
          <a:stretch>
            <a:fillRect/>
          </a:stretch>
        </p:blipFill>
        <p:spPr>
          <a:xfrm>
            <a:off x="152400" y="1460250"/>
            <a:ext cx="8839202" cy="339539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8"/>
          <p:cNvSpPr txBox="1"/>
          <p:nvPr>
            <p:ph type="title"/>
          </p:nvPr>
        </p:nvSpPr>
        <p:spPr>
          <a:xfrm>
            <a:off x="694875" y="700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HDFS</a:t>
            </a:r>
            <a:endParaRPr/>
          </a:p>
        </p:txBody>
      </p:sp>
      <p:pic>
        <p:nvPicPr>
          <p:cNvPr id="170" name="Google Shape;170;p18"/>
          <p:cNvPicPr preferRelativeResize="0"/>
          <p:nvPr/>
        </p:nvPicPr>
        <p:blipFill>
          <a:blip r:embed="rId3">
            <a:alphaModFix/>
          </a:blip>
          <a:stretch>
            <a:fillRect/>
          </a:stretch>
        </p:blipFill>
        <p:spPr>
          <a:xfrm>
            <a:off x="0" y="550350"/>
            <a:ext cx="6158502" cy="2208851"/>
          </a:xfrm>
          <a:prstGeom prst="rect">
            <a:avLst/>
          </a:prstGeom>
          <a:noFill/>
          <a:ln>
            <a:noFill/>
          </a:ln>
        </p:spPr>
      </p:pic>
      <p:pic>
        <p:nvPicPr>
          <p:cNvPr id="171" name="Google Shape;171;p18"/>
          <p:cNvPicPr preferRelativeResize="0"/>
          <p:nvPr/>
        </p:nvPicPr>
        <p:blipFill>
          <a:blip r:embed="rId4">
            <a:alphaModFix/>
          </a:blip>
          <a:stretch>
            <a:fillRect/>
          </a:stretch>
        </p:blipFill>
        <p:spPr>
          <a:xfrm>
            <a:off x="2885325" y="2673500"/>
            <a:ext cx="6158501" cy="246999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Datasets</a:t>
            </a:r>
            <a:endParaRPr/>
          </a:p>
        </p:txBody>
      </p:sp>
      <p:pic>
        <p:nvPicPr>
          <p:cNvPr id="177" name="Google Shape;177;p19"/>
          <p:cNvPicPr preferRelativeResize="0"/>
          <p:nvPr/>
        </p:nvPicPr>
        <p:blipFill>
          <a:blip r:embed="rId3">
            <a:alphaModFix/>
          </a:blip>
          <a:stretch>
            <a:fillRect/>
          </a:stretch>
        </p:blipFill>
        <p:spPr>
          <a:xfrm>
            <a:off x="102075" y="1092850"/>
            <a:ext cx="4552851" cy="2417382"/>
          </a:xfrm>
          <a:prstGeom prst="rect">
            <a:avLst/>
          </a:prstGeom>
          <a:noFill/>
          <a:ln>
            <a:noFill/>
          </a:ln>
        </p:spPr>
      </p:pic>
      <p:pic>
        <p:nvPicPr>
          <p:cNvPr id="178" name="Google Shape;178;p19"/>
          <p:cNvPicPr preferRelativeResize="0"/>
          <p:nvPr/>
        </p:nvPicPr>
        <p:blipFill>
          <a:blip r:embed="rId4">
            <a:alphaModFix/>
          </a:blip>
          <a:stretch>
            <a:fillRect/>
          </a:stretch>
        </p:blipFill>
        <p:spPr>
          <a:xfrm>
            <a:off x="4967025" y="1118900"/>
            <a:ext cx="3949748" cy="2365274"/>
          </a:xfrm>
          <a:prstGeom prst="rect">
            <a:avLst/>
          </a:prstGeom>
          <a:noFill/>
          <a:ln>
            <a:noFill/>
          </a:ln>
        </p:spPr>
      </p:pic>
      <p:sp>
        <p:nvSpPr>
          <p:cNvPr id="179" name="Google Shape;179;p19"/>
          <p:cNvSpPr txBox="1"/>
          <p:nvPr/>
        </p:nvSpPr>
        <p:spPr>
          <a:xfrm>
            <a:off x="1122950" y="3348800"/>
            <a:ext cx="336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1297500" y="4068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Hive </a:t>
            </a:r>
            <a:endParaRPr/>
          </a:p>
        </p:txBody>
      </p:sp>
      <p:sp>
        <p:nvSpPr>
          <p:cNvPr id="185" name="Google Shape;185;p20"/>
          <p:cNvSpPr txBox="1"/>
          <p:nvPr>
            <p:ph idx="1" type="body"/>
          </p:nvPr>
        </p:nvSpPr>
        <p:spPr>
          <a:xfrm>
            <a:off x="290200" y="1369450"/>
            <a:ext cx="34032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t>External table </a:t>
            </a:r>
            <a:endParaRPr/>
          </a:p>
        </p:txBody>
      </p:sp>
      <p:pic>
        <p:nvPicPr>
          <p:cNvPr id="186" name="Google Shape;186;p20"/>
          <p:cNvPicPr preferRelativeResize="0"/>
          <p:nvPr/>
        </p:nvPicPr>
        <p:blipFill>
          <a:blip r:embed="rId3">
            <a:alphaModFix/>
          </a:blip>
          <a:stretch>
            <a:fillRect/>
          </a:stretch>
        </p:blipFill>
        <p:spPr>
          <a:xfrm>
            <a:off x="290200" y="1997000"/>
            <a:ext cx="4113850" cy="1839950"/>
          </a:xfrm>
          <a:prstGeom prst="rect">
            <a:avLst/>
          </a:prstGeom>
          <a:noFill/>
          <a:ln>
            <a:noFill/>
          </a:ln>
        </p:spPr>
      </p:pic>
      <p:pic>
        <p:nvPicPr>
          <p:cNvPr id="187" name="Google Shape;187;p20"/>
          <p:cNvPicPr preferRelativeResize="0"/>
          <p:nvPr/>
        </p:nvPicPr>
        <p:blipFill>
          <a:blip r:embed="rId4">
            <a:alphaModFix/>
          </a:blip>
          <a:stretch>
            <a:fillRect/>
          </a:stretch>
        </p:blipFill>
        <p:spPr>
          <a:xfrm>
            <a:off x="4572000" y="1997000"/>
            <a:ext cx="4369002" cy="1756150"/>
          </a:xfrm>
          <a:prstGeom prst="rect">
            <a:avLst/>
          </a:prstGeom>
          <a:noFill/>
          <a:ln>
            <a:noFill/>
          </a:ln>
        </p:spPr>
      </p:pic>
      <p:sp>
        <p:nvSpPr>
          <p:cNvPr id="188" name="Google Shape;188;p20"/>
          <p:cNvSpPr txBox="1"/>
          <p:nvPr>
            <p:ph idx="2" type="body"/>
          </p:nvPr>
        </p:nvSpPr>
        <p:spPr>
          <a:xfrm>
            <a:off x="4571996" y="1419475"/>
            <a:ext cx="34032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t>Internal table </a:t>
            </a:r>
            <a:endParaRPr sz="1400"/>
          </a:p>
        </p:txBody>
      </p:sp>
      <p:sp>
        <p:nvSpPr>
          <p:cNvPr id="189" name="Google Shape;189;p20"/>
          <p:cNvSpPr txBox="1"/>
          <p:nvPr/>
        </p:nvSpPr>
        <p:spPr>
          <a:xfrm>
            <a:off x="290200" y="1796925"/>
            <a:ext cx="224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190" name="Google Shape;190;p20"/>
          <p:cNvSpPr txBox="1"/>
          <p:nvPr/>
        </p:nvSpPr>
        <p:spPr>
          <a:xfrm>
            <a:off x="5283600" y="1160800"/>
            <a:ext cx="155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Hive - Loading the data</a:t>
            </a:r>
            <a:endParaRPr/>
          </a:p>
        </p:txBody>
      </p:sp>
      <p:pic>
        <p:nvPicPr>
          <p:cNvPr id="196" name="Google Shape;196;p21"/>
          <p:cNvPicPr preferRelativeResize="0"/>
          <p:nvPr/>
        </p:nvPicPr>
        <p:blipFill>
          <a:blip r:embed="rId3">
            <a:alphaModFix/>
          </a:blip>
          <a:stretch>
            <a:fillRect/>
          </a:stretch>
        </p:blipFill>
        <p:spPr>
          <a:xfrm>
            <a:off x="911050" y="1797375"/>
            <a:ext cx="3660949" cy="1851249"/>
          </a:xfrm>
          <a:prstGeom prst="rect">
            <a:avLst/>
          </a:prstGeom>
          <a:noFill/>
          <a:ln>
            <a:noFill/>
          </a:ln>
        </p:spPr>
      </p:pic>
      <p:pic>
        <p:nvPicPr>
          <p:cNvPr id="197" name="Google Shape;197;p21"/>
          <p:cNvPicPr preferRelativeResize="0"/>
          <p:nvPr/>
        </p:nvPicPr>
        <p:blipFill>
          <a:blip r:embed="rId4">
            <a:alphaModFix/>
          </a:blip>
          <a:stretch>
            <a:fillRect/>
          </a:stretch>
        </p:blipFill>
        <p:spPr>
          <a:xfrm>
            <a:off x="5526075" y="1797363"/>
            <a:ext cx="3207049" cy="1915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